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2" r:id="rId3"/>
    <p:sldId id="263" r:id="rId4"/>
    <p:sldId id="257" r:id="rId5"/>
    <p:sldId id="270" r:id="rId6"/>
    <p:sldId id="266" r:id="rId7"/>
    <p:sldId id="283" r:id="rId8"/>
    <p:sldId id="285" r:id="rId9"/>
    <p:sldId id="271" r:id="rId10"/>
    <p:sldId id="272" r:id="rId11"/>
    <p:sldId id="267" r:id="rId12"/>
    <p:sldId id="258" r:id="rId13"/>
    <p:sldId id="269" r:id="rId14"/>
    <p:sldId id="268" r:id="rId15"/>
    <p:sldId id="26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6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D6F0"/>
    <a:srgbClr val="188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>
        <p:scale>
          <a:sx n="76" d="100"/>
          <a:sy n="76" d="100"/>
        </p:scale>
        <p:origin x="-11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Медведева" userId="1b34f1fd5bd9279c" providerId="Windows Live" clId="Web-{2EC16356-9F65-4A04-96AA-AEF814932E21}"/>
    <pc:docChg chg="modSld">
      <pc:chgData name="Юлия Медведева" userId="1b34f1fd5bd9279c" providerId="Windows Live" clId="Web-{2EC16356-9F65-4A04-96AA-AEF814932E21}" dt="2019-02-24T10:01:36.157" v="13"/>
      <pc:docMkLst>
        <pc:docMk/>
      </pc:docMkLst>
      <pc:sldChg chg="delSp modSp">
        <pc:chgData name="Юлия Медведева" userId="1b34f1fd5bd9279c" providerId="Windows Live" clId="Web-{2EC16356-9F65-4A04-96AA-AEF814932E21}" dt="2019-02-24T10:01:36.157" v="13"/>
        <pc:sldMkLst>
          <pc:docMk/>
          <pc:sldMk cId="0" sldId="283"/>
        </pc:sldMkLst>
        <pc:graphicFrameChg chg="mod modGraphic">
          <ac:chgData name="Юлия Медведева" userId="1b34f1fd5bd9279c" providerId="Windows Live" clId="Web-{2EC16356-9F65-4A04-96AA-AEF814932E21}" dt="2019-02-24T10:01:13.767" v="12"/>
          <ac:graphicFrameMkLst>
            <pc:docMk/>
            <pc:sldMk cId="0" sldId="283"/>
            <ac:graphicFrameMk id="9" creationId="{00000000-0000-0000-0000-000000000000}"/>
          </ac:graphicFrameMkLst>
        </pc:graphicFrameChg>
        <pc:picChg chg="del">
          <ac:chgData name="Юлия Медведева" userId="1b34f1fd5bd9279c" providerId="Windows Live" clId="Web-{2EC16356-9F65-4A04-96AA-AEF814932E21}" dt="2019-02-24T10:01:36.157" v="13"/>
          <ac:picMkLst>
            <pc:docMk/>
            <pc:sldMk cId="0" sldId="283"/>
            <ac:picMk id="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DC3F4-C76B-4948-949F-77A86E20312F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3F9F2-7D8D-4C71-883D-8CA5F82298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4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Содержимое 3" descr="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0" y="332656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Национальный проект </a:t>
            </a:r>
            <a:br>
              <a:rPr lang="ru-RU" sz="48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8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«Образование»-2018.</a:t>
            </a:r>
          </a:p>
          <a:p>
            <a:pPr algn="ctr"/>
            <a:r>
              <a:rPr lang="ru-RU" sz="48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Цели. Структура. Сроки</a:t>
            </a:r>
          </a:p>
        </p:txBody>
      </p:sp>
      <p:pic>
        <p:nvPicPr>
          <p:cNvPr id="21" name="Рисунок 20" descr="logo_NPRus_netbox.png"/>
          <p:cNvPicPr>
            <a:picLocks noChangeAspect="1"/>
          </p:cNvPicPr>
          <p:nvPr/>
        </p:nvPicPr>
        <p:blipFill>
          <a:blip r:embed="rId3" cstate="print"/>
          <a:srcRect l="49167"/>
          <a:stretch>
            <a:fillRect/>
          </a:stretch>
        </p:blipFill>
        <p:spPr>
          <a:xfrm>
            <a:off x="2627784" y="2955390"/>
            <a:ext cx="4248472" cy="27778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01-square_iMZOXL3jp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391"/>
            <a:ext cx="9144000" cy="6858001"/>
          </a:xfrm>
          <a:prstGeom prst="rect">
            <a:avLst/>
          </a:prstGeom>
        </p:spPr>
      </p:pic>
      <p:pic>
        <p:nvPicPr>
          <p:cNvPr id="8" name="Рисунок 7" descr="arrow-banner-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067926"/>
            <a:ext cx="8064896" cy="308115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в планах: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создать целевую модель развития региональных систем дополнительного образования детей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2. Проект «Успех каждого ребенка»</a:t>
            </a:r>
          </a:p>
        </p:txBody>
      </p:sp>
      <p:pic>
        <p:nvPicPr>
          <p:cNvPr id="5" name="Рисунок 4" descr="37341786.duozwjbmas.W66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3714752"/>
            <a:ext cx="5164626" cy="294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15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-podlozky-esselte-a4-s-obrim-klipem-cerven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98474" y="1124744"/>
            <a:ext cx="5733256" cy="57332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Проект «Успех каждого ребенка»</a:t>
            </a:r>
          </a:p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Что планируют к 2024 году</a:t>
            </a:r>
          </a:p>
        </p:txBody>
      </p:sp>
      <p:pic>
        <p:nvPicPr>
          <p:cNvPr id="5" name="Содержимое 3" descr="0-podlozky-esselte-a4-s-obrim-klipem-cerven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152128"/>
            <a:ext cx="5733256" cy="573325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86400" y="2348880"/>
            <a:ext cx="30740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Реализовать дополнительные общеобразовательные программы для 70% </a:t>
            </a:r>
            <a:b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с ОВЗ.</a:t>
            </a:r>
          </a:p>
          <a:p>
            <a:pPr algn="ctr"/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</a:t>
            </a:r>
            <a:b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центры выявления, поддержки </a:t>
            </a:r>
            <a:b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развития способностей у детей </a:t>
            </a:r>
            <a:b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молодежи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433662"/>
            <a:ext cx="32403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не менее </a:t>
            </a:r>
            <a:b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центров дополнительного образования с охватом не менее 40 тыс. детей </a:t>
            </a:r>
            <a:b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год на базе вузов.</a:t>
            </a:r>
          </a:p>
          <a:p>
            <a:pPr algn="ctr"/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Провести открытые </a:t>
            </a:r>
            <a:b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онлайн-уроки с учетом опыта уроков «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Проектория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b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охватом не менее </a:t>
            </a:r>
            <a:b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млн.детей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Содержимое 4" descr="education-png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0774" y="2477530"/>
            <a:ext cx="1311510" cy="1311510"/>
          </a:xfrm>
          <a:prstGeom prst="rect">
            <a:avLst/>
          </a:prstGeom>
        </p:spPr>
      </p:pic>
      <p:pic>
        <p:nvPicPr>
          <p:cNvPr id="8" name="Рисунок 7" descr="middle_school_education_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4666828"/>
            <a:ext cx="1282452" cy="12824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whatiseutmdn.png"/>
          <p:cNvPicPr>
            <a:picLocks noChangeAspect="1"/>
          </p:cNvPicPr>
          <p:nvPr/>
        </p:nvPicPr>
        <p:blipFill rotWithShape="1">
          <a:blip r:embed="rId2" cstate="print"/>
          <a:srcRect l="5399" t="7634" r="11076" b="13672"/>
          <a:stretch/>
        </p:blipFill>
        <p:spPr>
          <a:xfrm>
            <a:off x="-1609" y="709448"/>
            <a:ext cx="9145609" cy="61759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3. Проект «Поддержка семей, имеющих детей»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8864" y="1988840"/>
            <a:ext cx="8229600" cy="384502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Две главные цели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Запустить федеральный портал информационной поддержки родителей;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Оказать во всех субъектах РФ не менее 20 млн. услуг психолого-педагогической и  методической помощи родителям детей и гражданам, желающим принять на воспитание в свои семьи сирот</a:t>
            </a:r>
          </a:p>
          <a:p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0_9d65e_d34e66ae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5618" y="836712"/>
            <a:ext cx="2108870" cy="21088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-square_iMZOXL3jp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4. Проект </a:t>
            </a:r>
            <a:b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«Цифровая образовательная среда»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" y="1340768"/>
            <a:ext cx="4845918" cy="48459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517" y="1319386"/>
            <a:ext cx="4845918" cy="4845918"/>
          </a:xfrm>
          <a:prstGeom prst="rect">
            <a:avLst/>
          </a:prstGeom>
        </p:spPr>
      </p:pic>
      <p:pic>
        <p:nvPicPr>
          <p:cNvPr id="8" name="Рисунок 7" descr="56f19a172bc949d953b06a94_stik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887369" y="4232201"/>
            <a:ext cx="2332060" cy="283028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35149" y="2132856"/>
            <a:ext cx="32038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Внедрить 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образовательную 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программу цифровые технологии для не менее 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тыс. детей, обучающихся в 25% общеобразовательных организаций 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субъектов РФ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860032" y="2150854"/>
            <a:ext cx="32725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все школы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интернет-соединением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 скоростью: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не менее 100Мб/с 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городах,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50Мб/с в школах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сельской местности 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поселках 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городского типа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Rz7Zx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56f19a172bc949d953b06a94_sti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-243408"/>
            <a:ext cx="2332060" cy="18220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000500" cy="30956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52" y="3429000"/>
            <a:ext cx="4000500" cy="30956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29000"/>
            <a:ext cx="4000500" cy="316763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114360" y="4042088"/>
            <a:ext cx="33478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340 центров 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цифрового образования 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«IT-куб» с охватом 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136 тыс. детей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за счет федеральной поддержки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836712"/>
            <a:ext cx="360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Внедрить </a:t>
            </a:r>
            <a:b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все субъекты РФ целевую модель цифровой образовательной среды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9452" y="4134559"/>
            <a:ext cx="37844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Внедрить механизмы, которые обеспечат оценку качества результатов итоговой аттестации учеников на онлайн-курсах независимо от места их нахождения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357142" y="1273984"/>
            <a:ext cx="478329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«Цифровая 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среда»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16632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5. Проект «Учитель будущего»</a:t>
            </a:r>
          </a:p>
        </p:txBody>
      </p:sp>
      <p:pic>
        <p:nvPicPr>
          <p:cNvPr id="14" name="Рисунок 13" descr="whatiseutmdn.png"/>
          <p:cNvPicPr>
            <a:picLocks noChangeAspect="1"/>
          </p:cNvPicPr>
          <p:nvPr/>
        </p:nvPicPr>
        <p:blipFill rotWithShape="1">
          <a:blip r:embed="rId2" cstate="print"/>
          <a:srcRect l="4724" t="6514" b="10493"/>
          <a:stretch/>
        </p:blipFill>
        <p:spPr>
          <a:xfrm>
            <a:off x="9827" y="360040"/>
            <a:ext cx="9180512" cy="649796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030197"/>
              </p:ext>
            </p:extLst>
          </p:nvPr>
        </p:nvGraphicFramePr>
        <p:xfrm>
          <a:off x="544872" y="908720"/>
          <a:ext cx="8059576" cy="5575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69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326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71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31 декабря 2019 - 31 декабря 2024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Провести добровольную независимую оценку профессиональной квалификации не менее 10% педагогических работников систем общего образования и дополнительного образования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июня 2020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Внедрить систему аттестации руководителей школы во всех субъектах РФ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31 декабря 2020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Ввести национальную систему учительского роста педагогических работников.</a:t>
                      </a:r>
                    </a:p>
                    <a:p>
                      <a:pPr algn="l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Внести изменения в номенклатуру должностей педагогических работников, руководителей школ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31 декабря 2020 - 31 декабря 2024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Вовлечь не менее 70% учителей в возрасте до 35 лет в различные формы поддержки и сопровождения в первые три года работы.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31 декабря 2024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Повысить уровень мастерства в форматах непрерывного образования не менее 50% педагогических работников системы общего, дополнительного и профессионального образования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lipart-bow-corner-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6660232" y="4897315"/>
            <a:ext cx="2520280" cy="19880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116632"/>
            <a:ext cx="8136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6. Проект «Молодые специалисты»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13285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</a:t>
            </a:r>
            <a:b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среднего профессионального образования</a:t>
            </a:r>
            <a:endParaRPr lang="ru-RU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76464" y="213285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Глобальная конкурентоспособность высшего </a:t>
            </a:r>
            <a:b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endParaRPr lang="ru-RU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979712" y="875762"/>
            <a:ext cx="1152128" cy="12241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850396" y="908720"/>
            <a:ext cx="1152128" cy="12241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Содержимое 4" descr="education-png-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3948738"/>
            <a:ext cx="2623021" cy="2623021"/>
          </a:xfrm>
        </p:spPr>
      </p:pic>
      <p:pic>
        <p:nvPicPr>
          <p:cNvPr id="11" name="Рисунок 10" descr="middle_school_education_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75448" y="4077072"/>
            <a:ext cx="2564904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12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ackground.png"/>
          <p:cNvPicPr>
            <a:picLocks noChangeAspect="1"/>
          </p:cNvPicPr>
          <p:nvPr/>
        </p:nvPicPr>
        <p:blipFill rotWithShape="1">
          <a:blip r:embed="rId2" cstate="print"/>
          <a:srcRect b="15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3106688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декабря 2019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Запустить 10 центров опережающей профессиональной подготовки и 700 мастерских, оснащенных современной материально-технической базой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1663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Модернизация среднего</a:t>
            </a:r>
            <a:b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 образования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059832" y="1556792"/>
            <a:ext cx="3106688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июля 2020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Разработать методологию наставничества </a:t>
            </a:r>
            <a:b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системе среднего профессионального образования, </a:t>
            </a:r>
            <a:b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посредством привлечения </a:t>
            </a:r>
            <a:b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этой деятельности специалистов-практиков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084168" y="1567333"/>
            <a:ext cx="3106688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декабря 2024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Осуществлять ГИА </a:t>
            </a:r>
            <a:b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промежуточную аттестацию учеников </a:t>
            </a:r>
            <a:b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форме демонстрационного экзамена в 50% организаций, которые осуществляют образовательную деятельность по образовательным программам СПО</a:t>
            </a:r>
          </a:p>
        </p:txBody>
      </p:sp>
      <p:pic>
        <p:nvPicPr>
          <p:cNvPr id="8" name="Рисунок 7" descr="ezhednevnik-biznes-bloknot-justy-thinkme-sinkm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581128"/>
            <a:ext cx="1849388" cy="184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07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ackground.png"/>
          <p:cNvPicPr>
            <a:picLocks noChangeAspect="1"/>
          </p:cNvPicPr>
          <p:nvPr/>
        </p:nvPicPr>
        <p:blipFill rotWithShape="1">
          <a:blip r:embed="rId2" cstate="print"/>
          <a:srcRect b="1150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071546"/>
            <a:ext cx="8401080" cy="48205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на 2024 год: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Внедрить систему мониторинга трудоустройства выпускников вузов;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Отбирать на конкурсной основе не менее 30 работников из вузов входящих в топ-200 международных рейтингов, которым дают гранты;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Проконтролировать вхождение вузов не менее двух лет подряд в топ-1000 международных рейтингов;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Разместить не менее 10 открытых онлайн-курсов на международных платформах онлайн-образования с общим числом слушателей не менее 5000 слушателей из не менее чем 5 стран;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Достичь  доли научно-педагогических работников в возрасте до 35 лет не менее 20% от общего числа научно-педагогических работников;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Достичь доли магистрантов не менее 30% от общего числа, поступивших в магистратуру;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Проконтролировать, чтобы общий конкурс по университету при приеме на обучение по программам магистратуры составляет не менее 3 человек на место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6632"/>
            <a:ext cx="83198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Глобальная конкурентоспособность </a:t>
            </a:r>
            <a:br>
              <a:rPr lang="ru-RU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высшего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58165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isconnected-01-abstract-3d-hd-f6699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255404"/>
            <a:ext cx="9168341" cy="56025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116632"/>
            <a:ext cx="81369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7. Проект </a:t>
            </a:r>
            <a:br>
              <a:rPr lang="ru-RU" sz="3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«Новые возможности для каждого»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174523"/>
              </p:ext>
            </p:extLst>
          </p:nvPr>
        </p:nvGraphicFramePr>
        <p:xfrm>
          <a:off x="214281" y="1237040"/>
          <a:ext cx="8750206" cy="5099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81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369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751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539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Сроки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Цели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39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2019 год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316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31 декабря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Создать набор сервисов, которые обеспечивают навигацию и поддержку граждан при выборе образовательных программ и организаций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61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Разработать и внедрить систему </a:t>
                      </a:r>
                      <a:r>
                        <a:rPr lang="ru-RU" sz="1800" dirty="0" err="1">
                          <a:effectLst/>
                        </a:rPr>
                        <a:t>грантовой</a:t>
                      </a:r>
                      <a:r>
                        <a:rPr lang="ru-RU" sz="1800" dirty="0">
                          <a:effectLst/>
                        </a:rPr>
                        <a:t> поддержки университетов, чтобы внедрить программы</a:t>
                      </a:r>
                      <a:r>
                        <a:rPr lang="ru-RU" sz="1800" baseline="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непрерывного образования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39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2020 год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7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31 декабря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Подготовить обучение по программам повышения квалификации  и пройти ее  не менее 25 тыс. людям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539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2021 год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97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31 декабря 2021 г. 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31 декабря 2024 г.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Проконтролировать, чтобы к 2024 году не менее 3 млн. граждан прошло обучение по программам непрерывного образования (дополнительных образовательных программ и программ профессионального обучения) в образовательных организациях высшего образования.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8" name="Рисунок 7" descr="0_dba78_94da0ccb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8148" y="26139"/>
            <a:ext cx="1580192" cy="184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5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15" y="180269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Главная цель –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100" y="1424066"/>
            <a:ext cx="8706048" cy="29003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обеспечить глобальную конкурентоспособность российского образования, вхождение Российской Федерации в число 10 ведущих стран мира по качеству общего образования</a:t>
            </a:r>
          </a:p>
        </p:txBody>
      </p:sp>
      <p:pic>
        <p:nvPicPr>
          <p:cNvPr id="7" name="Содержимое 7" descr="42341p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4000504"/>
            <a:ext cx="2863153" cy="258393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4" descr="disconnected-01-abstract-3d-hd-f6699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8175" y="980728"/>
            <a:ext cx="9168341" cy="61119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116632"/>
            <a:ext cx="8136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8. Проект «Социальная активность»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96326" y="980728"/>
            <a:ext cx="3168352" cy="10081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 31 декабря 2019 </a:t>
            </a:r>
          </a:p>
        </p:txBody>
      </p:sp>
      <p:sp>
        <p:nvSpPr>
          <p:cNvPr id="5" name="Выноска 2 4"/>
          <p:cNvSpPr/>
          <p:nvPr/>
        </p:nvSpPr>
        <p:spPr>
          <a:xfrm>
            <a:off x="4773063" y="746083"/>
            <a:ext cx="3816424" cy="1728192"/>
          </a:xfrm>
          <a:prstGeom prst="borderCallout2">
            <a:avLst>
              <a:gd name="adj1" fmla="val 18749"/>
              <a:gd name="adj2" fmla="val -484"/>
              <a:gd name="adj3" fmla="val 26048"/>
              <a:gd name="adj4" fmla="val -18732"/>
              <a:gd name="adj5" fmla="val 34047"/>
              <a:gd name="adj6" fmla="val -351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Реализовать не менее 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 всероссийских, 8 окружных 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 85 региональных молодежных мероприятий по различным направлениям добровольчества</a:t>
            </a:r>
          </a:p>
        </p:txBody>
      </p:sp>
      <p:sp>
        <p:nvSpPr>
          <p:cNvPr id="6" name="Выноска 2 5"/>
          <p:cNvSpPr/>
          <p:nvPr/>
        </p:nvSpPr>
        <p:spPr>
          <a:xfrm>
            <a:off x="4788024" y="2708920"/>
            <a:ext cx="3816424" cy="1368152"/>
          </a:xfrm>
          <a:prstGeom prst="borderCallout2">
            <a:avLst>
              <a:gd name="adj1" fmla="val 33401"/>
              <a:gd name="adj2" fmla="val -897"/>
              <a:gd name="adj3" fmla="val 34882"/>
              <a:gd name="adj4" fmla="val -19558"/>
              <a:gd name="adj5" fmla="val -58361"/>
              <a:gd name="adj6" fmla="val -363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Внедрить систему социальной поддержки граждан, систематически участвующих в волонтерских проектах</a:t>
            </a:r>
          </a:p>
        </p:txBody>
      </p:sp>
      <p:sp>
        <p:nvSpPr>
          <p:cNvPr id="7" name="Выноска 2 6"/>
          <p:cNvSpPr/>
          <p:nvPr/>
        </p:nvSpPr>
        <p:spPr>
          <a:xfrm>
            <a:off x="4788024" y="4410351"/>
            <a:ext cx="3816424" cy="1466921"/>
          </a:xfrm>
          <a:prstGeom prst="borderCallout2">
            <a:avLst>
              <a:gd name="adj1" fmla="val 19413"/>
              <a:gd name="adj2" fmla="val -897"/>
              <a:gd name="adj3" fmla="val 18750"/>
              <a:gd name="adj4" fmla="val -16667"/>
              <a:gd name="adj5" fmla="val -164206"/>
              <a:gd name="adj6" fmla="val -4955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Подготовить не менее 25 тыс. специалистов по работе 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сфере добровольчества 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 технологий работы 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 волонтерами</a:t>
            </a:r>
          </a:p>
        </p:txBody>
      </p:sp>
      <p:sp>
        <p:nvSpPr>
          <p:cNvPr id="8" name="Выноска 1 7"/>
          <p:cNvSpPr/>
          <p:nvPr/>
        </p:nvSpPr>
        <p:spPr>
          <a:xfrm>
            <a:off x="296326" y="2996951"/>
            <a:ext cx="3312368" cy="3024337"/>
          </a:xfrm>
          <a:prstGeom prst="borderCallout1">
            <a:avLst>
              <a:gd name="adj1" fmla="val 2629"/>
              <a:gd name="adj2" fmla="val 29457"/>
              <a:gd name="adj3" fmla="val -33164"/>
              <a:gd name="adj4" fmla="val 2935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Запустить 318 центров поддержки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волонтерства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из них есть: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300 кабинетов волонтерских центров </a:t>
            </a:r>
            <a:b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базе школ;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10 ресурсных центров </a:t>
            </a:r>
            <a:b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поддержке добровольчества в сфере культуры безопасности </a:t>
            </a:r>
            <a:b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ЧС</a:t>
            </a:r>
          </a:p>
        </p:txBody>
      </p:sp>
    </p:spTree>
    <p:extLst>
      <p:ext uri="{BB962C8B-B14F-4D97-AF65-F5344CB8AC3E}">
        <p14:creationId xmlns:p14="http://schemas.microsoft.com/office/powerpoint/2010/main" val="158165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3" descr="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732184"/>
            <a:ext cx="9144000" cy="612581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116632"/>
            <a:ext cx="8136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9. Проект «Экспорт образования»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586461"/>
            <a:ext cx="2952328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Реализовать в 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университетах 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5 образовательных программ, 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прошедших международную аккредитацию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11860" y="2621811"/>
            <a:ext cx="27003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Разработать 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10 специальных сайтов, 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привлечь 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обучение иностранных граждан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7544" y="980728"/>
            <a:ext cx="2520280" cy="8640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31 декабря 2020 – 31 декабря 2024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1421396" y="1844824"/>
            <a:ext cx="702332" cy="74163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11860" y="980728"/>
            <a:ext cx="2520280" cy="8640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31 декабря 2021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4220834" y="1844823"/>
            <a:ext cx="702332" cy="74163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58" y="2621811"/>
            <a:ext cx="32725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не менее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ресурсных центров, которые обеспечат популяризацию изучения общеобразовательных предметов на углубленном уровне в странах-партнерах(на русском языке)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28184" y="980728"/>
            <a:ext cx="2520280" cy="8640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31 декабря 2024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7137158" y="1880174"/>
            <a:ext cx="702332" cy="74163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Содержимое 7" descr="42341p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8130" y="4869160"/>
            <a:ext cx="2185998" cy="19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5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3" descr="6Rz7Zx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116632"/>
            <a:ext cx="81369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Цели проекта</a:t>
            </a:r>
            <a:br>
              <a:rPr lang="ru-RU" sz="3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«Социальные лифты для каждого»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740602"/>
            <a:ext cx="4716524" cy="41366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40603"/>
            <a:ext cx="4716016" cy="413666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3568" y="2299275"/>
            <a:ext cx="30243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Проконтролировать функционирование онлайн-платформы системы профессиональных конкурсов, 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 предоставить работникам возможность 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карьерного роста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2348880"/>
            <a:ext cx="33123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и провести 35 конкурсов, 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предоставить гражданам возможность 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карьерного роста 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охватом 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1,7 млн. граждан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2024 году</a:t>
            </a:r>
          </a:p>
        </p:txBody>
      </p:sp>
      <p:pic>
        <p:nvPicPr>
          <p:cNvPr id="14" name="Рисунок 13" descr="IM2709_08_136730847707_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4581128"/>
            <a:ext cx="3051423" cy="246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53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Содержимое 3" descr="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Рисунок 20" descr="logo_NPRus_netbox.png"/>
          <p:cNvPicPr>
            <a:picLocks noChangeAspect="1"/>
          </p:cNvPicPr>
          <p:nvPr/>
        </p:nvPicPr>
        <p:blipFill>
          <a:blip r:embed="rId3" cstate="print"/>
          <a:srcRect l="49167"/>
          <a:stretch>
            <a:fillRect/>
          </a:stretch>
        </p:blipFill>
        <p:spPr>
          <a:xfrm>
            <a:off x="2627784" y="2955390"/>
            <a:ext cx="4248472" cy="277786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332656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Национальный проект </a:t>
            </a:r>
            <a:br>
              <a:rPr lang="ru-RU" sz="48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8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«Образование»-2018.</a:t>
            </a:r>
          </a:p>
          <a:p>
            <a:pPr algn="ctr"/>
            <a:r>
              <a:rPr lang="ru-RU" sz="48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Цели. Структура. Сроки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/>
        </p:nvSpPr>
        <p:spPr bwMode="auto">
          <a:xfrm>
            <a:off x="214282" y="0"/>
            <a:ext cx="8568952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4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Для презентации использованы</a:t>
            </a:r>
          </a:p>
        </p:txBody>
      </p:sp>
      <p:sp>
        <p:nvSpPr>
          <p:cNvPr id="6" name="Содержимое 4"/>
          <p:cNvSpPr>
            <a:spLocks noGrp="1"/>
          </p:cNvSpPr>
          <p:nvPr/>
        </p:nvSpPr>
        <p:spPr bwMode="auto">
          <a:xfrm>
            <a:off x="285720" y="1214422"/>
            <a:ext cx="856895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None/>
            </a:pPr>
            <a:endParaRPr lang="ru-RU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ru-RU" sz="28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Информация из Паспорта национального проекта "Образование«, утв. президиумом Совета при  Президенте Российской Федерации по стратегическому </a:t>
            </a:r>
            <a:br>
              <a:rPr lang="ru-RU" sz="28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развитию и национальным проектам (протокол от 3 сентября 2018 г. №10).</a:t>
            </a:r>
          </a:p>
          <a:p>
            <a:pPr>
              <a:buNone/>
            </a:pPr>
            <a:endParaRPr lang="ru-RU" sz="1000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ru-RU" sz="28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Шаблон с </a:t>
            </a:r>
            <a:r>
              <a:rPr lang="en-US" sz="28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powerpointbase.com</a:t>
            </a:r>
            <a:endParaRPr lang="ru-RU" sz="2800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ru-RU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disconnected-01-abstract-3d-hd-f6699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9368" y="908720"/>
            <a:ext cx="8351103" cy="4855381"/>
          </a:xfrm>
          <a:solidFill>
            <a:srgbClr val="A2D6F0"/>
          </a:solidFill>
        </p:spPr>
        <p:txBody>
          <a:bodyPr>
            <a:noAutofit/>
          </a:bodyPr>
          <a:lstStyle/>
          <a:p>
            <a:pPr marL="0" indent="0" algn="ctr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u="sng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Ключевые мероприятия нацпроектов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строительство школ;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ликвидация третьей смены;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создание сети детских технопарков «</a:t>
            </a:r>
            <a:r>
              <a:rPr 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Кванториум</a:t>
            </a: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по всей стране;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создание 100 центров опережающей профессиональной подготовки;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создание 5000 лабораторий-мастерских;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запуск центров непрерывного развития мастерства;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запуск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аккредитационных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центров; 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улучшение цифровой образовательной среды в школах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0_dba78_94da0ccb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76987" y="4677929"/>
            <a:ext cx="1791353" cy="2091346"/>
          </a:xfrm>
          <a:prstGeom prst="rect">
            <a:avLst/>
          </a:prstGeom>
        </p:spPr>
      </p:pic>
      <p:pic>
        <p:nvPicPr>
          <p:cNvPr id="7" name="Рисунок 6" descr="108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979869">
            <a:off x="364504" y="1264517"/>
            <a:ext cx="744896" cy="625713"/>
          </a:xfrm>
          <a:prstGeom prst="rect">
            <a:avLst/>
          </a:prstGeom>
        </p:spPr>
      </p:pic>
      <p:pic>
        <p:nvPicPr>
          <p:cNvPr id="10" name="Рисунок 9" descr="108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979869">
            <a:off x="364504" y="1644093"/>
            <a:ext cx="744896" cy="625713"/>
          </a:xfrm>
          <a:prstGeom prst="rect">
            <a:avLst/>
          </a:prstGeom>
        </p:spPr>
      </p:pic>
      <p:pic>
        <p:nvPicPr>
          <p:cNvPr id="11" name="Рисунок 10" descr="108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979869">
            <a:off x="364504" y="2056605"/>
            <a:ext cx="744896" cy="625713"/>
          </a:xfrm>
          <a:prstGeom prst="rect">
            <a:avLst/>
          </a:prstGeom>
        </p:spPr>
      </p:pic>
      <p:pic>
        <p:nvPicPr>
          <p:cNvPr id="12" name="Рисунок 11" descr="108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979869">
            <a:off x="370987" y="2920701"/>
            <a:ext cx="744896" cy="625713"/>
          </a:xfrm>
          <a:prstGeom prst="rect">
            <a:avLst/>
          </a:prstGeom>
        </p:spPr>
      </p:pic>
      <p:pic>
        <p:nvPicPr>
          <p:cNvPr id="13" name="Рисунок 12" descr="108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979869">
            <a:off x="364504" y="3743634"/>
            <a:ext cx="744896" cy="625713"/>
          </a:xfrm>
          <a:prstGeom prst="rect">
            <a:avLst/>
          </a:prstGeom>
        </p:spPr>
      </p:pic>
      <p:pic>
        <p:nvPicPr>
          <p:cNvPr id="14" name="Рисунок 13" descr="108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979869">
            <a:off x="364504" y="4175682"/>
            <a:ext cx="744896" cy="625713"/>
          </a:xfrm>
          <a:prstGeom prst="rect">
            <a:avLst/>
          </a:prstGeom>
        </p:spPr>
      </p:pic>
      <p:pic>
        <p:nvPicPr>
          <p:cNvPr id="15" name="Рисунок 14" descr="108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979869">
            <a:off x="364504" y="4607730"/>
            <a:ext cx="744896" cy="625713"/>
          </a:xfrm>
          <a:prstGeom prst="rect">
            <a:avLst/>
          </a:prstGeom>
        </p:spPr>
      </p:pic>
      <p:pic>
        <p:nvPicPr>
          <p:cNvPr id="16" name="Рисунок 15" descr="108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979869">
            <a:off x="364504" y="4967770"/>
            <a:ext cx="744896" cy="625713"/>
          </a:xfrm>
          <a:prstGeom prst="rect">
            <a:avLst/>
          </a:prstGeom>
        </p:spPr>
      </p:pic>
      <p:pic>
        <p:nvPicPr>
          <p:cNvPr id="19" name="Содержимое 7" descr="42341p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66010"/>
            <a:ext cx="1887720" cy="18329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lipart-bow-corner-16.png"/>
          <p:cNvPicPr>
            <a:picLocks noChangeAspect="1"/>
          </p:cNvPicPr>
          <p:nvPr/>
        </p:nvPicPr>
        <p:blipFill>
          <a:blip r:embed="rId2" cstate="print">
            <a:lum bright="-3000"/>
          </a:blip>
          <a:stretch>
            <a:fillRect/>
          </a:stretch>
        </p:blipFill>
        <p:spPr>
          <a:xfrm>
            <a:off x="0" y="1"/>
            <a:ext cx="3568799" cy="1628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1538" y="642918"/>
            <a:ext cx="723629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fontAlgn="base"/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федеральных проектов </a:t>
            </a:r>
          </a:p>
          <a:p>
            <a:pPr algn="ctr" fontAlgn="base"/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затрагивают развитие школьного, среднего профессионального образования, воспитания, </a:t>
            </a:r>
            <a:r>
              <a:rPr lang="ru-RU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волонтёрства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цифровизации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endParaRPr lang="ru-RU" sz="2800" b="1" dirty="0">
              <a:solidFill>
                <a:srgbClr val="1880B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37341786.duozwjbmas.W66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3714752"/>
            <a:ext cx="5310922" cy="26696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disconnected-01-abstract-3d-hd-f6699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00042"/>
            <a:ext cx="8496944" cy="5715040"/>
          </a:xfr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Перечень федеральных проектов</a:t>
            </a:r>
          </a:p>
          <a:p>
            <a:pPr>
              <a:buNone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Современная школа. </a:t>
            </a:r>
          </a:p>
          <a:p>
            <a:pPr>
              <a:buNone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Успех каждого ребенка. </a:t>
            </a:r>
          </a:p>
          <a:p>
            <a:pPr>
              <a:buNone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Поддержка семей, имеющих детей. </a:t>
            </a:r>
          </a:p>
          <a:p>
            <a:pPr>
              <a:buNone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 Цифровая образовательная среда. </a:t>
            </a:r>
          </a:p>
          <a:p>
            <a:pPr>
              <a:buNone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5. Учитель будущего.</a:t>
            </a:r>
          </a:p>
          <a:p>
            <a:pPr>
              <a:buNone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6. Молодые профессионалы.</a:t>
            </a:r>
          </a:p>
          <a:p>
            <a:pPr>
              <a:buNone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7. Новые возможности для каждого. </a:t>
            </a:r>
          </a:p>
          <a:p>
            <a:pPr>
              <a:buNone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8. Социальная активность.</a:t>
            </a:r>
          </a:p>
          <a:p>
            <a:pPr>
              <a:buNone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9. Экспорт образования. </a:t>
            </a:r>
          </a:p>
          <a:p>
            <a:pPr>
              <a:buNone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10. Социальные лифты для каждого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Рисунок 5" descr="redhighligh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0953" y="-131940"/>
            <a:ext cx="892252" cy="1093669"/>
          </a:xfrm>
          <a:prstGeom prst="rect">
            <a:avLst/>
          </a:prstGeom>
        </p:spPr>
      </p:pic>
      <p:pic>
        <p:nvPicPr>
          <p:cNvPr id="7" name="Содержимое 4" descr="education-png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3714752"/>
            <a:ext cx="2174420" cy="21744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Rz7Zx7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-36512" y="1052736"/>
            <a:ext cx="9180512" cy="5832648"/>
          </a:xfrm>
          <a:scene3d>
            <a:camera prst="orthographicFront">
              <a:rot lat="0" lon="300000" rev="0"/>
            </a:camera>
            <a:lightRig rig="threePt" dir="t"/>
          </a:scene3d>
        </p:spPr>
      </p:pic>
      <p:sp>
        <p:nvSpPr>
          <p:cNvPr id="2" name="Прямоугольник 1"/>
          <p:cNvSpPr/>
          <p:nvPr/>
        </p:nvSpPr>
        <p:spPr>
          <a:xfrm>
            <a:off x="140016" y="44624"/>
            <a:ext cx="8861337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Проект «Современная школа»</a:t>
            </a:r>
          </a:p>
        </p:txBody>
      </p:sp>
      <p:pic>
        <p:nvPicPr>
          <p:cNvPr id="5" name="Рисунок 4" descr="arrow-banner-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052736"/>
            <a:ext cx="8712968" cy="48245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29124" y="5716413"/>
            <a:ext cx="30256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2024 год</a:t>
            </a:r>
            <a:endParaRPr lang="ru-RU" sz="4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endParaRPr lang="ru-RU" sz="4800" b="1" dirty="0">
              <a:solidFill>
                <a:srgbClr val="1880B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Содержимое 3" descr="0-podlozky-esselte-a4-s-obrim-klipem-cervena.png"/>
          <p:cNvPicPr>
            <a:picLocks noChangeAspect="1"/>
          </p:cNvPicPr>
          <p:nvPr/>
        </p:nvPicPr>
        <p:blipFill rotWithShape="1">
          <a:blip r:embed="rId5" cstate="print"/>
          <a:srcRect l="16000" r="17333"/>
          <a:stretch/>
        </p:blipFill>
        <p:spPr>
          <a:xfrm>
            <a:off x="0" y="2793953"/>
            <a:ext cx="3600400" cy="4064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0156" y="2042160"/>
            <a:ext cx="83781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Обновить ФГОС общего образования и требования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 результатам освоения образовательных программ, ввести «гибкие» компетенции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1026" y="1062133"/>
            <a:ext cx="83505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Провести оценку качества образования во 100%  школах на основе международных исследований.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9160" y="3642610"/>
            <a:ext cx="301820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Повысить качество преподавания предметной области «Технология»  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изучать предмет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базе технопарков «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Кванториум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algn="ctr" fontAlgn="base"/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Обновить материально-техническую базу ОО</a:t>
            </a:r>
          </a:p>
          <a:p>
            <a:pPr algn="ctr" fontAlgn="base"/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4" descr="disconnected-01-abstract-3d-hd-f6699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39843" y="224852"/>
            <a:ext cx="8709285" cy="63858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«Гибкие» компетенции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2048690"/>
              </p:ext>
            </p:extLst>
          </p:nvPr>
        </p:nvGraphicFramePr>
        <p:xfrm>
          <a:off x="545020" y="2529630"/>
          <a:ext cx="8101974" cy="39254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127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892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21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HARD SKILLS</a:t>
                      </a:r>
                      <a:endParaRPr lang="ru-RU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SOFT SKILLS</a:t>
                      </a:r>
                      <a:endParaRPr lang="ru-RU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2387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/>
                        </a:rPr>
                        <a:t>Важны логика и интеллект, которые измеряют уровнем IQ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/>
                        </a:rPr>
                        <a:t>Важен высокий коэффициент эмоционального интеллекта EQ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2387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/>
                        </a:rPr>
                        <a:t>Наличие и уровень «твердых» навыков проверяют при помощи экзаменов и аттестаций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/>
                        </a:rPr>
                        <a:t>Проявление «мягких» навыков сложно отследить, измерить или показать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2387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/>
                        </a:rPr>
                        <a:t>Практически не изменяются, не зависимо от того, в какой среде (компания, коллектив, отдел) находится 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/>
                        </a:rPr>
                        <a:t>Требуют адаптации под конкретную аудиторию и ситуацию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2387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/>
                        </a:rPr>
                        <a:t>Приобретаются путем анализа и запоминания готового материала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/>
                        </a:rPr>
                        <a:t>Формирование навыков основано на личном опыте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56044" y="785185"/>
            <a:ext cx="80879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latin typeface="Arial" pitchFamily="34" charset="0"/>
                <a:cs typeface="Arial" pitchFamily="34" charset="0"/>
              </a:rPr>
              <a:t>Soft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skills</a:t>
            </a:r>
            <a:r>
              <a:rPr lang="ru-RU" dirty="0">
                <a:latin typeface="Arial" pitchFamily="34" charset="0"/>
                <a:cs typeface="Arial" pitchFamily="34" charset="0"/>
              </a:rPr>
              <a:t> («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софтскилз</a:t>
            </a:r>
            <a:r>
              <a:rPr lang="ru-RU" dirty="0">
                <a:latin typeface="Arial" pitchFamily="34" charset="0"/>
                <a:cs typeface="Arial" pitchFamily="34" charset="0"/>
              </a:rPr>
              <a:t>», англ.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soft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skills</a:t>
            </a:r>
            <a:r>
              <a:rPr lang="ru-RU" dirty="0">
                <a:latin typeface="Arial" pitchFamily="34" charset="0"/>
                <a:cs typeface="Arial" pitchFamily="34" charset="0"/>
              </a:rPr>
              <a:t> – «мягкие навыки» или «гибкие навыки») позволяют быть успешным независимо от специфики деятельности и направления, в котором работает человек. Противоположность –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ard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skills</a:t>
            </a:r>
            <a:r>
              <a:rPr lang="ru-RU" dirty="0">
                <a:latin typeface="Arial" pitchFamily="34" charset="0"/>
                <a:cs typeface="Arial" pitchFamily="34" charset="0"/>
              </a:rPr>
              <a:t> («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хардскилз</a:t>
            </a:r>
            <a:r>
              <a:rPr lang="ru-RU" dirty="0">
                <a:latin typeface="Arial" pitchFamily="34" charset="0"/>
                <a:cs typeface="Arial" pitchFamily="34" charset="0"/>
              </a:rPr>
              <a:t>», англ.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ard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skills</a:t>
            </a:r>
            <a:r>
              <a:rPr lang="ru-RU" dirty="0">
                <a:latin typeface="Arial" pitchFamily="34" charset="0"/>
                <a:cs typeface="Arial" pitchFamily="34" charset="0"/>
              </a:rPr>
              <a:t> – «твердые навыки»). Это навыки, связанные с профессиональной деятельностью.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disconnected-01-abstract-3d-hd-f6699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39843" y="224852"/>
            <a:ext cx="8709285" cy="63858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Примеры «твердых»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 «гибких»</a:t>
            </a:r>
            <a:r>
              <a:rPr kumimoji="0" lang="ru-RU" sz="3200" b="1" i="0" u="sng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3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компетенций</a:t>
            </a:r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08937" y="1667389"/>
            <a:ext cx="4038600" cy="471490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>
            <a:normAutofit fontScale="77500" lnSpcReduction="20000"/>
          </a:bodyPr>
          <a:lstStyle/>
          <a:p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Управление транспортным средством.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Знание иностранных языков.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Владение узкоспециализированными программами (в части бухгалтерского и управленческого учета,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веб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дизайна, программирования, монтирования видео)</a:t>
            </a:r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699937" y="1667389"/>
            <a:ext cx="4038600" cy="471490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>
            <a:normAutofit fontScale="77500" lnSpcReduction="20000"/>
          </a:bodyPr>
          <a:lstStyle/>
          <a:p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Умение непрерывно учиться.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Управление временем (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time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management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Коммуникабельность (ведение переговоров, убеждение и командная работа,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клиенториен-тированность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Управление стрессом и эмоциями (способность быть тактичным и проявлять дипломатию)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-square_iMZOXL3jp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857620" y="0"/>
            <a:ext cx="685804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56992"/>
            <a:ext cx="6788537" cy="1152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Сформировать систему функционирования </a:t>
            </a:r>
            <a:b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школьных психологических служб</a:t>
            </a:r>
          </a:p>
          <a:p>
            <a:pPr marL="0" indent="0" algn="ctr">
              <a:buNone/>
            </a:pP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1701" y="44624"/>
            <a:ext cx="801796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Проект «Современная школа».</a:t>
            </a:r>
          </a:p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Что планируют к 2024 году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a308d4a77955f1b30aa3634891527a58.png"/>
          <p:cNvPicPr>
            <a:picLocks noChangeAspect="1"/>
          </p:cNvPicPr>
          <p:nvPr/>
        </p:nvPicPr>
        <p:blipFill>
          <a:blip r:embed="rId3" cstate="print"/>
          <a:srcRect t="1527"/>
          <a:stretch>
            <a:fillRect/>
          </a:stretch>
        </p:blipFill>
        <p:spPr>
          <a:xfrm>
            <a:off x="6752025" y="1643050"/>
            <a:ext cx="2361905" cy="2438376"/>
          </a:xfrm>
          <a:prstGeom prst="rect">
            <a:avLst/>
          </a:prstGeom>
          <a:effectLst/>
        </p:spPr>
      </p:pic>
      <p:sp>
        <p:nvSpPr>
          <p:cNvPr id="7" name="Прямоугольник 6"/>
          <p:cNvSpPr/>
          <p:nvPr/>
        </p:nvSpPr>
        <p:spPr>
          <a:xfrm>
            <a:off x="-36512" y="1829142"/>
            <a:ext cx="36724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24 тыс. детей</a:t>
            </a:r>
          </a:p>
          <a:p>
            <a:pPr algn="ctr" fontAlgn="base"/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новых классах городских </a:t>
            </a:r>
            <a:b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сельских школ </a:t>
            </a:r>
            <a:endParaRPr lang="ru-RU" sz="2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endParaRPr lang="ru-RU" sz="2200" b="1" dirty="0">
              <a:solidFill>
                <a:srgbClr val="1880B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1829142"/>
            <a:ext cx="36724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16 000 школ </a:t>
            </a:r>
            <a:b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обладают улучшенной материально-технической базой</a:t>
            </a:r>
            <a:endParaRPr lang="ru-RU" sz="2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endParaRPr lang="ru-RU" sz="2200" b="1" dirty="0">
              <a:solidFill>
                <a:srgbClr val="1880B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4293096"/>
            <a:ext cx="367240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800 школ, </a:t>
            </a: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которые работают </a:t>
            </a: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АОП, улучшили материально-техническую базу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endParaRPr lang="ru-RU" sz="1400" b="1" dirty="0">
              <a:solidFill>
                <a:srgbClr val="1880B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4293096"/>
            <a:ext cx="3672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25 школ </a:t>
            </a: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введут </a:t>
            </a: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эксплуатацию </a:t>
            </a: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привлечением частных инвестиций </a:t>
            </a:r>
            <a:endParaRPr lang="ru-RU" sz="1400" b="1" dirty="0">
              <a:solidFill>
                <a:srgbClr val="1880B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IM2709_08_136730847707_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4293096"/>
            <a:ext cx="2741194" cy="22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734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900</TotalTime>
  <Words>979</Words>
  <Application>Microsoft Office PowerPoint</Application>
  <PresentationFormat>Экран (4:3)</PresentationFormat>
  <Paragraphs>167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Главная цель –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 V. Ermakova</dc:creator>
  <cp:lastModifiedBy>Admin</cp:lastModifiedBy>
  <cp:revision>74</cp:revision>
  <dcterms:created xsi:type="dcterms:W3CDTF">2019-02-20T12:56:44Z</dcterms:created>
  <dcterms:modified xsi:type="dcterms:W3CDTF">2019-10-08T06:50:08Z</dcterms:modified>
</cp:coreProperties>
</file>